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Anton"/>
      <p:regular r:id="rId15"/>
    </p:embeddedFont>
    <p:embeddedFont>
      <p:font typeface="Anton"/>
      <p:regular r:id="rId16"/>
    </p:embeddedFont>
    <p:embeddedFont>
      <p:font typeface="Fira Sans"/>
      <p:regular r:id="rId17"/>
    </p:embeddedFont>
    <p:embeddedFont>
      <p:font typeface="Fira Sans"/>
      <p:regular r:id="rId18"/>
    </p:embeddedFont>
    <p:embeddedFont>
      <p:font typeface="Fira Sans"/>
      <p:regular r:id="rId19"/>
    </p:embeddedFont>
    <p:embeddedFont>
      <p:font typeface="Fira Sans"/>
      <p:regular r:id="rId20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image" Target="../media/image-2-4.png"/><Relationship Id="rId5" Type="http://schemas.openxmlformats.org/officeDocument/2006/relationships/image" Target="../media/image-2-5.png"/><Relationship Id="rId6" Type="http://schemas.openxmlformats.org/officeDocument/2006/relationships/slideLayout" Target="../slideLayouts/slideLayout3.xml"/><Relationship Id="rId7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slideLayout" Target="../slideLayouts/slideLayout5.xml"/><Relationship Id="rId7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slideLayout" Target="../slideLayouts/slideLayout8.xml"/><Relationship Id="rId7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894290"/>
            <a:ext cx="6707267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Byte Runner: Dash into Adventure!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6280190" y="3812024"/>
            <a:ext cx="7556421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Byte Runner is a fast-paced 2D endless runner game developed using HTML5, CSS3, and Vanilla JavaScript. It is designed for instant fun and high replayability, offering a thrilling experience for players of all ages.</a:t>
            </a:r>
            <a:endParaRPr lang="en-US" sz="1550" dirty="0"/>
          </a:p>
        </p:txBody>
      </p:sp>
      <p:sp>
        <p:nvSpPr>
          <p:cNvPr id="5" name="Shape 2"/>
          <p:cNvSpPr/>
          <p:nvPr/>
        </p:nvSpPr>
        <p:spPr>
          <a:xfrm>
            <a:off x="6280190" y="5002768"/>
            <a:ext cx="317540" cy="317540"/>
          </a:xfrm>
          <a:prstGeom prst="roundRect">
            <a:avLst>
              <a:gd name="adj" fmla="val 28793492"/>
            </a:avLst>
          </a:prstGeom>
          <a:noFill/>
          <a:ln w="7620">
            <a:solidFill>
              <a:srgbClr val="38383C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7810" y="5010388"/>
            <a:ext cx="302300" cy="30230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696908" y="4987885"/>
            <a:ext cx="2276951" cy="347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950" b="1" dirty="0">
                <a:solidFill>
                  <a:srgbClr val="E0D6DE"/>
                </a:solidFill>
                <a:latin typeface="Fira Sans Bold" pitchFamily="34" charset="0"/>
                <a:ea typeface="Fira Sans Bold" pitchFamily="34" charset="-122"/>
                <a:cs typeface="Fira Sans Bold" pitchFamily="34" charset="-120"/>
              </a:rPr>
              <a:t>by Mohamed Danish</a:t>
            </a:r>
            <a:endParaRPr lang="en-US" sz="19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62082" y="317659"/>
            <a:ext cx="5233511" cy="3609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50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Engage on Entry: The Character Select Screen</a:t>
            </a:r>
            <a:endParaRPr lang="en-US" sz="22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2082" y="909637"/>
            <a:ext cx="3318272" cy="331827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462082" y="4343400"/>
            <a:ext cx="1444109" cy="1804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110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Knight</a:t>
            </a:r>
            <a:endParaRPr lang="en-US" sz="1100" dirty="0"/>
          </a:p>
        </p:txBody>
      </p:sp>
      <p:sp>
        <p:nvSpPr>
          <p:cNvPr id="5" name="Text 2"/>
          <p:cNvSpPr/>
          <p:nvPr/>
        </p:nvSpPr>
        <p:spPr>
          <a:xfrm>
            <a:off x="462082" y="4593193"/>
            <a:ext cx="3318272" cy="1847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9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Brave and steadfast, ready for any challenge.</a:t>
            </a:r>
            <a:endParaRPr lang="en-US" sz="9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4657" y="909637"/>
            <a:ext cx="3318391" cy="331839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3924657" y="4343519"/>
            <a:ext cx="1444109" cy="1804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110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Wizard</a:t>
            </a:r>
            <a:endParaRPr lang="en-US" sz="1100" dirty="0"/>
          </a:p>
        </p:txBody>
      </p:sp>
      <p:sp>
        <p:nvSpPr>
          <p:cNvPr id="8" name="Text 4"/>
          <p:cNvSpPr/>
          <p:nvPr/>
        </p:nvSpPr>
        <p:spPr>
          <a:xfrm>
            <a:off x="3924657" y="4593312"/>
            <a:ext cx="3318391" cy="1847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9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Mystical and wise, conjuring paths to victory.</a:t>
            </a:r>
            <a:endParaRPr lang="en-US" sz="90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7352" y="909637"/>
            <a:ext cx="3318272" cy="3318272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387352" y="4343400"/>
            <a:ext cx="1444109" cy="1804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110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Rogue</a:t>
            </a:r>
            <a:endParaRPr lang="en-US" sz="1100" dirty="0"/>
          </a:p>
        </p:txBody>
      </p:sp>
      <p:sp>
        <p:nvSpPr>
          <p:cNvPr id="11" name="Text 6"/>
          <p:cNvSpPr/>
          <p:nvPr/>
        </p:nvSpPr>
        <p:spPr>
          <a:xfrm>
            <a:off x="7387352" y="4593193"/>
            <a:ext cx="3318272" cy="1847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9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Nimble and swift, dodging danger with ease.</a:t>
            </a:r>
            <a:endParaRPr lang="en-US" sz="90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49928" y="909637"/>
            <a:ext cx="3318391" cy="3318391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0849928" y="4343519"/>
            <a:ext cx="1444109" cy="1804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110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Robot</a:t>
            </a:r>
            <a:endParaRPr lang="en-US" sz="1100" dirty="0"/>
          </a:p>
        </p:txBody>
      </p:sp>
      <p:sp>
        <p:nvSpPr>
          <p:cNvPr id="14" name="Text 8"/>
          <p:cNvSpPr/>
          <p:nvPr/>
        </p:nvSpPr>
        <p:spPr>
          <a:xfrm>
            <a:off x="10849928" y="4593312"/>
            <a:ext cx="3318391" cy="1847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9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Mechanical and precise, engineered for speed.</a:t>
            </a:r>
            <a:endParaRPr lang="en-US" sz="900" dirty="0"/>
          </a:p>
        </p:txBody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2082" y="5066824"/>
            <a:ext cx="3318272" cy="3318272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462082" y="8500586"/>
            <a:ext cx="1444109" cy="1804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110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Ninja</a:t>
            </a:r>
            <a:endParaRPr lang="en-US" sz="1100" dirty="0"/>
          </a:p>
        </p:txBody>
      </p:sp>
      <p:sp>
        <p:nvSpPr>
          <p:cNvPr id="17" name="Text 10"/>
          <p:cNvSpPr/>
          <p:nvPr/>
        </p:nvSpPr>
        <p:spPr>
          <a:xfrm>
            <a:off x="462082" y="8750379"/>
            <a:ext cx="3318272" cy="1847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9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Silent and deadly, mastering the art of evasion.</a:t>
            </a:r>
            <a:endParaRPr lang="en-US" sz="900" dirty="0"/>
          </a:p>
        </p:txBody>
      </p:sp>
      <p:sp>
        <p:nvSpPr>
          <p:cNvPr id="18" name="Text 11"/>
          <p:cNvSpPr/>
          <p:nvPr/>
        </p:nvSpPr>
        <p:spPr>
          <a:xfrm>
            <a:off x="462082" y="9065062"/>
            <a:ext cx="13706237" cy="1847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9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The intuitive welcome page features a "Start Game" button and presents 5 unique pixel-art characters. Dynamic previews and brief descriptions help players choose their avatar, which impacts the visual style but not gameplay statistics.</a:t>
            </a:r>
            <a:endParaRPr lang="en-US" sz="9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8070" y="514350"/>
            <a:ext cx="6502718" cy="5843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600"/>
              </a:lnSpc>
              <a:buNone/>
            </a:pPr>
            <a:r>
              <a:rPr lang="en-US" sz="3650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The Core Loop: Run, Dodge, Collect!</a:t>
            </a:r>
            <a:endParaRPr lang="en-US" sz="36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8070" y="1589603"/>
            <a:ext cx="6339007" cy="633900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50944" y="1547455"/>
            <a:ext cx="6339007" cy="14960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In Byte Runner, your chosen character automatically runs through procedurally generated levels, ensuring a fresh experience every time. The primary objective is to avoid three distinct obstacle types: menacing spiked barriers, unpredictable falling rocks, and treacherous bottomless pits.</a:t>
            </a:r>
            <a:endParaRPr lang="en-US" sz="1450" dirty="0"/>
          </a:p>
        </p:txBody>
      </p:sp>
      <p:sp>
        <p:nvSpPr>
          <p:cNvPr id="5" name="Text 2"/>
          <p:cNvSpPr/>
          <p:nvPr/>
        </p:nvSpPr>
        <p:spPr>
          <a:xfrm>
            <a:off x="7550944" y="3211711"/>
            <a:ext cx="6339007" cy="11968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Players also collect shiny coins to gain points. Standard coins are worth 10 points, while rare gems offer a lucrative 50 points. The game progressively accelerates every 60 seconds, increasing difficulty by a challenging 15% to keep players on their toes.</a:t>
            </a:r>
            <a:endParaRPr lang="en-US" sz="14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72800" y="0"/>
            <a:ext cx="3657600" cy="2431601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96835" y="272891"/>
            <a:ext cx="4043243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Dynamic Obstacles &amp; Scoring Mechanics</a:t>
            </a:r>
            <a:endParaRPr lang="en-US" sz="1950" dirty="0"/>
          </a:p>
        </p:txBody>
      </p:sp>
      <p:sp>
        <p:nvSpPr>
          <p:cNvPr id="4" name="Shape 1"/>
          <p:cNvSpPr/>
          <p:nvPr/>
        </p:nvSpPr>
        <p:spPr>
          <a:xfrm>
            <a:off x="396835" y="731877"/>
            <a:ext cx="223242" cy="223242"/>
          </a:xfrm>
          <a:prstGeom prst="roundRect">
            <a:avLst>
              <a:gd name="adj" fmla="val 6668"/>
            </a:avLst>
          </a:prstGeom>
          <a:solidFill>
            <a:srgbClr val="3E3E3E"/>
          </a:solidFill>
          <a:ln/>
        </p:spPr>
      </p:sp>
      <p:sp>
        <p:nvSpPr>
          <p:cNvPr id="5" name="Text 2"/>
          <p:cNvSpPr/>
          <p:nvPr/>
        </p:nvSpPr>
        <p:spPr>
          <a:xfrm>
            <a:off x="433983" y="750451"/>
            <a:ext cx="148828" cy="185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150"/>
              </a:lnSpc>
              <a:buNone/>
            </a:pPr>
            <a:r>
              <a:rPr lang="en-US" sz="115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1</a:t>
            </a:r>
            <a:endParaRPr lang="en-US" sz="1150" dirty="0"/>
          </a:p>
        </p:txBody>
      </p:sp>
      <p:sp>
        <p:nvSpPr>
          <p:cNvPr id="6" name="Text 3"/>
          <p:cNvSpPr/>
          <p:nvPr/>
        </p:nvSpPr>
        <p:spPr>
          <a:xfrm>
            <a:off x="719257" y="765929"/>
            <a:ext cx="1240393" cy="1550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95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Collision Detection</a:t>
            </a:r>
            <a:endParaRPr lang="en-US" sz="950" dirty="0"/>
          </a:p>
        </p:txBody>
      </p:sp>
      <p:sp>
        <p:nvSpPr>
          <p:cNvPr id="7" name="Text 4"/>
          <p:cNvSpPr/>
          <p:nvPr/>
        </p:nvSpPr>
        <p:spPr>
          <a:xfrm>
            <a:off x="719257" y="980480"/>
            <a:ext cx="9856708" cy="1585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 precise bounding box algorithm ensures accurate collision detection with obstacles, making every dodge count.</a:t>
            </a:r>
            <a:endParaRPr lang="en-US" sz="75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257" y="1250633"/>
            <a:ext cx="7542014" cy="5160288"/>
          </a:xfrm>
          <a:prstGeom prst="rect">
            <a:avLst/>
          </a:prstGeom>
        </p:spPr>
      </p:pic>
      <p:sp>
        <p:nvSpPr>
          <p:cNvPr id="9" name="Shape 5"/>
          <p:cNvSpPr/>
          <p:nvPr/>
        </p:nvSpPr>
        <p:spPr>
          <a:xfrm>
            <a:off x="396835" y="6609278"/>
            <a:ext cx="223242" cy="223242"/>
          </a:xfrm>
          <a:prstGeom prst="roundRect">
            <a:avLst>
              <a:gd name="adj" fmla="val 6668"/>
            </a:avLst>
          </a:prstGeom>
          <a:solidFill>
            <a:srgbClr val="3E3E3E"/>
          </a:solidFill>
          <a:ln/>
        </p:spPr>
      </p:sp>
      <p:sp>
        <p:nvSpPr>
          <p:cNvPr id="10" name="Text 6"/>
          <p:cNvSpPr/>
          <p:nvPr/>
        </p:nvSpPr>
        <p:spPr>
          <a:xfrm>
            <a:off x="433983" y="6627852"/>
            <a:ext cx="148828" cy="185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150"/>
              </a:lnSpc>
              <a:buNone/>
            </a:pPr>
            <a:r>
              <a:rPr lang="en-US" sz="115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2</a:t>
            </a:r>
            <a:endParaRPr lang="en-US" sz="1150" dirty="0"/>
          </a:p>
        </p:txBody>
      </p:sp>
      <p:sp>
        <p:nvSpPr>
          <p:cNvPr id="11" name="Text 7"/>
          <p:cNvSpPr/>
          <p:nvPr/>
        </p:nvSpPr>
        <p:spPr>
          <a:xfrm>
            <a:off x="719257" y="6643330"/>
            <a:ext cx="1240393" cy="1550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95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Scoring System</a:t>
            </a:r>
            <a:endParaRPr lang="en-US" sz="950" dirty="0"/>
          </a:p>
        </p:txBody>
      </p:sp>
      <p:sp>
        <p:nvSpPr>
          <p:cNvPr id="12" name="Text 8"/>
          <p:cNvSpPr/>
          <p:nvPr/>
        </p:nvSpPr>
        <p:spPr>
          <a:xfrm>
            <a:off x="719257" y="6857881"/>
            <a:ext cx="9856708" cy="1585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Your score is calculated by the distance covered (1 point per 10 pixels) combined with the coins collected throughout your run.</a:t>
            </a:r>
            <a:endParaRPr lang="en-US" sz="750" dirty="0"/>
          </a:p>
        </p:txBody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257" y="7128034"/>
            <a:ext cx="7542014" cy="5160288"/>
          </a:xfrm>
          <a:prstGeom prst="rect">
            <a:avLst/>
          </a:prstGeom>
        </p:spPr>
      </p:pic>
      <p:sp>
        <p:nvSpPr>
          <p:cNvPr id="14" name="Shape 9"/>
          <p:cNvSpPr/>
          <p:nvPr/>
        </p:nvSpPr>
        <p:spPr>
          <a:xfrm>
            <a:off x="396835" y="12486680"/>
            <a:ext cx="223242" cy="223242"/>
          </a:xfrm>
          <a:prstGeom prst="roundRect">
            <a:avLst>
              <a:gd name="adj" fmla="val 6668"/>
            </a:avLst>
          </a:prstGeom>
          <a:solidFill>
            <a:srgbClr val="3E3E3E"/>
          </a:solidFill>
          <a:ln/>
        </p:spPr>
      </p:sp>
      <p:sp>
        <p:nvSpPr>
          <p:cNvPr id="15" name="Text 10"/>
          <p:cNvSpPr/>
          <p:nvPr/>
        </p:nvSpPr>
        <p:spPr>
          <a:xfrm>
            <a:off x="433983" y="12505253"/>
            <a:ext cx="148828" cy="185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150"/>
              </a:lnSpc>
              <a:buNone/>
            </a:pPr>
            <a:r>
              <a:rPr lang="en-US" sz="115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3</a:t>
            </a:r>
            <a:endParaRPr lang="en-US" sz="1150" dirty="0"/>
          </a:p>
        </p:txBody>
      </p:sp>
      <p:sp>
        <p:nvSpPr>
          <p:cNvPr id="16" name="Text 11"/>
          <p:cNvSpPr/>
          <p:nvPr/>
        </p:nvSpPr>
        <p:spPr>
          <a:xfrm>
            <a:off x="719257" y="12520732"/>
            <a:ext cx="1240393" cy="1550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95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Game Over Conditions</a:t>
            </a:r>
            <a:endParaRPr lang="en-US" sz="950" dirty="0"/>
          </a:p>
        </p:txBody>
      </p:sp>
      <p:sp>
        <p:nvSpPr>
          <p:cNvPr id="17" name="Text 12"/>
          <p:cNvSpPr/>
          <p:nvPr/>
        </p:nvSpPr>
        <p:spPr>
          <a:xfrm>
            <a:off x="719257" y="12735282"/>
            <a:ext cx="9856708" cy="1585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The game concludes with a "Game Over" state triggered by the first obstacle collision or a fall into a bottomless pit.</a:t>
            </a:r>
            <a:endParaRPr lang="en-US" sz="750" dirty="0"/>
          </a:p>
        </p:txBody>
      </p:sp>
      <p:pic>
        <p:nvPicPr>
          <p:cNvPr id="18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257" y="13005435"/>
            <a:ext cx="7542014" cy="5160288"/>
          </a:xfrm>
          <a:prstGeom prst="rect">
            <a:avLst/>
          </a:prstGeom>
        </p:spPr>
      </p:pic>
      <p:sp>
        <p:nvSpPr>
          <p:cNvPr id="19" name="Shape 13"/>
          <p:cNvSpPr/>
          <p:nvPr/>
        </p:nvSpPr>
        <p:spPr>
          <a:xfrm>
            <a:off x="396835" y="18364081"/>
            <a:ext cx="223242" cy="223242"/>
          </a:xfrm>
          <a:prstGeom prst="roundRect">
            <a:avLst>
              <a:gd name="adj" fmla="val 6668"/>
            </a:avLst>
          </a:prstGeom>
          <a:solidFill>
            <a:srgbClr val="3E3E3E"/>
          </a:solidFill>
          <a:ln/>
        </p:spPr>
      </p:sp>
      <p:sp>
        <p:nvSpPr>
          <p:cNvPr id="20" name="Text 14"/>
          <p:cNvSpPr/>
          <p:nvPr/>
        </p:nvSpPr>
        <p:spPr>
          <a:xfrm>
            <a:off x="433983" y="18382655"/>
            <a:ext cx="148828" cy="185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150"/>
              </a:lnSpc>
              <a:buNone/>
            </a:pPr>
            <a:r>
              <a:rPr lang="en-US" sz="115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4</a:t>
            </a:r>
            <a:endParaRPr lang="en-US" sz="1150" dirty="0"/>
          </a:p>
        </p:txBody>
      </p:sp>
      <p:sp>
        <p:nvSpPr>
          <p:cNvPr id="21" name="Text 15"/>
          <p:cNvSpPr/>
          <p:nvPr/>
        </p:nvSpPr>
        <p:spPr>
          <a:xfrm>
            <a:off x="719257" y="18398133"/>
            <a:ext cx="1240393" cy="1550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95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Responsive Controls</a:t>
            </a:r>
            <a:endParaRPr lang="en-US" sz="950" dirty="0"/>
          </a:p>
        </p:txBody>
      </p:sp>
      <p:sp>
        <p:nvSpPr>
          <p:cNvPr id="22" name="Text 16"/>
          <p:cNvSpPr/>
          <p:nvPr/>
        </p:nvSpPr>
        <p:spPr>
          <a:xfrm>
            <a:off x="719257" y="18612683"/>
            <a:ext cx="9856708" cy="1585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Enjoy seamless play with responsive input: 'Spacebar' or 'Up Arrow' for desktop users, and a single touch for mobile devices.</a:t>
            </a:r>
            <a:endParaRPr lang="en-US" sz="750" dirty="0"/>
          </a:p>
        </p:txBody>
      </p:sp>
      <p:pic>
        <p:nvPicPr>
          <p:cNvPr id="2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9257" y="18882836"/>
            <a:ext cx="7542014" cy="516028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48090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386852"/>
            <a:ext cx="7445693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Chasing Glory: The High Score System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793790" y="4403765"/>
            <a:ext cx="3074670" cy="654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150"/>
              </a:lnSpc>
              <a:buNone/>
            </a:pPr>
            <a:r>
              <a:rPr lang="en-US" sz="515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1</a:t>
            </a:r>
            <a:endParaRPr lang="en-US" sz="5150" dirty="0"/>
          </a:p>
        </p:txBody>
      </p:sp>
      <p:sp>
        <p:nvSpPr>
          <p:cNvPr id="5" name="Text 2"/>
          <p:cNvSpPr/>
          <p:nvPr/>
        </p:nvSpPr>
        <p:spPr>
          <a:xfrm>
            <a:off x="1090613" y="5306735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Real-Time Display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793790" y="5735955"/>
            <a:ext cx="3074670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Your current score is prominently displayed in the top-right corner during gameplay, keeping you informed of your progress.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4116467" y="4403765"/>
            <a:ext cx="3074670" cy="654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150"/>
              </a:lnSpc>
              <a:buNone/>
            </a:pPr>
            <a:r>
              <a:rPr lang="en-US" sz="515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5</a:t>
            </a:r>
            <a:endParaRPr lang="en-US" sz="5150" dirty="0"/>
          </a:p>
        </p:txBody>
      </p:sp>
      <p:sp>
        <p:nvSpPr>
          <p:cNvPr id="8" name="Text 5"/>
          <p:cNvSpPr/>
          <p:nvPr/>
        </p:nvSpPr>
        <p:spPr>
          <a:xfrm>
            <a:off x="4413290" y="5306735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Persistent Storage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4116467" y="5735955"/>
            <a:ext cx="3074670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The high score is securely persisted locally using the HTML5 Local Storage API, so your achievements are always saved.</a:t>
            </a:r>
            <a:endParaRPr lang="en-US" sz="1550" dirty="0"/>
          </a:p>
        </p:txBody>
      </p:sp>
      <p:sp>
        <p:nvSpPr>
          <p:cNvPr id="10" name="Text 7"/>
          <p:cNvSpPr/>
          <p:nvPr/>
        </p:nvSpPr>
        <p:spPr>
          <a:xfrm>
            <a:off x="7439144" y="4403765"/>
            <a:ext cx="3074670" cy="654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150"/>
              </a:lnSpc>
              <a:buNone/>
            </a:pPr>
            <a:r>
              <a:rPr lang="en-US" sz="515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10000+</a:t>
            </a:r>
            <a:endParaRPr lang="en-US" sz="5150" dirty="0"/>
          </a:p>
        </p:txBody>
      </p:sp>
      <p:sp>
        <p:nvSpPr>
          <p:cNvPr id="11" name="Text 8"/>
          <p:cNvSpPr/>
          <p:nvPr/>
        </p:nvSpPr>
        <p:spPr>
          <a:xfrm>
            <a:off x="7735967" y="5306735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Top Score Board</a:t>
            </a:r>
            <a:endParaRPr lang="en-US" sz="1950" dirty="0"/>
          </a:p>
        </p:txBody>
      </p:sp>
      <p:sp>
        <p:nvSpPr>
          <p:cNvPr id="12" name="Text 9"/>
          <p:cNvSpPr/>
          <p:nvPr/>
        </p:nvSpPr>
        <p:spPr>
          <a:xfrm>
            <a:off x="7439144" y="5735955"/>
            <a:ext cx="3074670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The top 5 high scores are proudly showcased on the welcome screen, instantly refreshing when a new record is set.</a:t>
            </a:r>
            <a:endParaRPr lang="en-US" sz="1550" dirty="0"/>
          </a:p>
        </p:txBody>
      </p:sp>
      <p:sp>
        <p:nvSpPr>
          <p:cNvPr id="13" name="Text 10"/>
          <p:cNvSpPr/>
          <p:nvPr/>
        </p:nvSpPr>
        <p:spPr>
          <a:xfrm>
            <a:off x="10761821" y="4403765"/>
            <a:ext cx="3074789" cy="654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150"/>
              </a:lnSpc>
              <a:buNone/>
            </a:pPr>
            <a:r>
              <a:rPr lang="en-US" sz="515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♾️</a:t>
            </a:r>
            <a:endParaRPr lang="en-US" sz="5150" dirty="0"/>
          </a:p>
        </p:txBody>
      </p:sp>
      <p:sp>
        <p:nvSpPr>
          <p:cNvPr id="14" name="Text 11"/>
          <p:cNvSpPr/>
          <p:nvPr/>
        </p:nvSpPr>
        <p:spPr>
          <a:xfrm>
            <a:off x="11058763" y="5306735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Competitive Spirit</a:t>
            </a:r>
            <a:endParaRPr lang="en-US" sz="1950" dirty="0"/>
          </a:p>
        </p:txBody>
      </p:sp>
      <p:sp>
        <p:nvSpPr>
          <p:cNvPr id="15" name="Text 12"/>
          <p:cNvSpPr/>
          <p:nvPr/>
        </p:nvSpPr>
        <p:spPr>
          <a:xfrm>
            <a:off x="10761821" y="5735955"/>
            <a:ext cx="3074789" cy="1587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This system actively encourages competitive play and fosters continuous self-improvement among players, striving for that elusive new high score.</a:t>
            </a:r>
            <a:endParaRPr lang="en-US" sz="15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90205" y="474464"/>
            <a:ext cx="7445693" cy="5391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200"/>
              </a:lnSpc>
              <a:buNone/>
            </a:pPr>
            <a:r>
              <a:rPr lang="en-US" sz="3350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Under the Hood: Lean HTML, CSS, JavaScript</a:t>
            </a:r>
            <a:endParaRPr lang="en-US" sz="3350" dirty="0"/>
          </a:p>
        </p:txBody>
      </p:sp>
      <p:sp>
        <p:nvSpPr>
          <p:cNvPr id="3" name="Shape 1"/>
          <p:cNvSpPr/>
          <p:nvPr/>
        </p:nvSpPr>
        <p:spPr>
          <a:xfrm>
            <a:off x="690205" y="1466374"/>
            <a:ext cx="6414492" cy="1339215"/>
          </a:xfrm>
          <a:prstGeom prst="roundRect">
            <a:avLst>
              <a:gd name="adj" fmla="val 1933"/>
            </a:avLst>
          </a:prstGeom>
          <a:solidFill>
            <a:srgbClr val="3E3E3E"/>
          </a:solidFill>
          <a:ln/>
        </p:spPr>
      </p:sp>
      <p:sp>
        <p:nvSpPr>
          <p:cNvPr id="4" name="Text 2"/>
          <p:cNvSpPr/>
          <p:nvPr/>
        </p:nvSpPr>
        <p:spPr>
          <a:xfrm>
            <a:off x="862727" y="1638895"/>
            <a:ext cx="2156936" cy="269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HTML5 Canvas API</a:t>
            </a:r>
            <a:endParaRPr lang="en-US" sz="1650" dirty="0"/>
          </a:p>
        </p:txBody>
      </p:sp>
      <p:sp>
        <p:nvSpPr>
          <p:cNvPr id="5" name="Text 3"/>
          <p:cNvSpPr/>
          <p:nvPr/>
        </p:nvSpPr>
        <p:spPr>
          <a:xfrm>
            <a:off x="862727" y="2081093"/>
            <a:ext cx="6069449" cy="5519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The game is rendered using the HTML5 Canvas API, ensuring silky-smooth 60 FPS animation for a fluid gameplay experience.</a:t>
            </a:r>
            <a:endParaRPr lang="en-US" sz="1350" dirty="0"/>
          </a:p>
        </p:txBody>
      </p:sp>
      <p:sp>
        <p:nvSpPr>
          <p:cNvPr id="6" name="Shape 4"/>
          <p:cNvSpPr/>
          <p:nvPr/>
        </p:nvSpPr>
        <p:spPr>
          <a:xfrm>
            <a:off x="690205" y="2978110"/>
            <a:ext cx="6414492" cy="1339215"/>
          </a:xfrm>
          <a:prstGeom prst="roundRect">
            <a:avLst>
              <a:gd name="adj" fmla="val 1933"/>
            </a:avLst>
          </a:prstGeom>
          <a:solidFill>
            <a:srgbClr val="3E3E3E"/>
          </a:solidFill>
          <a:ln/>
        </p:spPr>
      </p:sp>
      <p:sp>
        <p:nvSpPr>
          <p:cNvPr id="7" name="Text 5"/>
          <p:cNvSpPr/>
          <p:nvPr/>
        </p:nvSpPr>
        <p:spPr>
          <a:xfrm>
            <a:off x="862727" y="3150632"/>
            <a:ext cx="2156936" cy="269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CSS3 for UI</a:t>
            </a:r>
            <a:endParaRPr lang="en-US" sz="1650" dirty="0"/>
          </a:p>
        </p:txBody>
      </p:sp>
      <p:sp>
        <p:nvSpPr>
          <p:cNvPr id="8" name="Text 6"/>
          <p:cNvSpPr/>
          <p:nvPr/>
        </p:nvSpPr>
        <p:spPr>
          <a:xfrm>
            <a:off x="862727" y="3592830"/>
            <a:ext cx="6069449" cy="5519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CSS3 is extensively used for responsive layout and engaging UI transitions, such as the dynamic character selection animations.</a:t>
            </a:r>
            <a:endParaRPr lang="en-US" sz="1350" dirty="0"/>
          </a:p>
        </p:txBody>
      </p:sp>
      <p:sp>
        <p:nvSpPr>
          <p:cNvPr id="9" name="Shape 7"/>
          <p:cNvSpPr/>
          <p:nvPr/>
        </p:nvSpPr>
        <p:spPr>
          <a:xfrm>
            <a:off x="690205" y="4489847"/>
            <a:ext cx="6414492" cy="1339215"/>
          </a:xfrm>
          <a:prstGeom prst="roundRect">
            <a:avLst>
              <a:gd name="adj" fmla="val 1933"/>
            </a:avLst>
          </a:prstGeom>
          <a:solidFill>
            <a:srgbClr val="3E3E3E"/>
          </a:solidFill>
          <a:ln/>
        </p:spPr>
      </p:sp>
      <p:sp>
        <p:nvSpPr>
          <p:cNvPr id="10" name="Text 8"/>
          <p:cNvSpPr/>
          <p:nvPr/>
        </p:nvSpPr>
        <p:spPr>
          <a:xfrm>
            <a:off x="862727" y="4662368"/>
            <a:ext cx="2156936" cy="269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Vanilla JavaScript</a:t>
            </a:r>
            <a:endParaRPr lang="en-US" sz="1650" dirty="0"/>
          </a:p>
        </p:txBody>
      </p:sp>
      <p:sp>
        <p:nvSpPr>
          <p:cNvPr id="11" name="Text 9"/>
          <p:cNvSpPr/>
          <p:nvPr/>
        </p:nvSpPr>
        <p:spPr>
          <a:xfrm>
            <a:off x="862727" y="5104567"/>
            <a:ext cx="6069449" cy="5519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Vanilla JavaScript powers all core game logic, physics, asset loading, and input handling, keeping the codebase clean and efficient.</a:t>
            </a:r>
            <a:endParaRPr lang="en-US" sz="1350" dirty="0"/>
          </a:p>
        </p:txBody>
      </p:sp>
      <p:sp>
        <p:nvSpPr>
          <p:cNvPr id="12" name="Shape 10"/>
          <p:cNvSpPr/>
          <p:nvPr/>
        </p:nvSpPr>
        <p:spPr>
          <a:xfrm>
            <a:off x="690205" y="6001583"/>
            <a:ext cx="6414492" cy="1339215"/>
          </a:xfrm>
          <a:prstGeom prst="roundRect">
            <a:avLst>
              <a:gd name="adj" fmla="val 1933"/>
            </a:avLst>
          </a:prstGeom>
          <a:solidFill>
            <a:srgbClr val="3E3E3E"/>
          </a:solidFill>
          <a:ln/>
        </p:spPr>
      </p:sp>
      <p:sp>
        <p:nvSpPr>
          <p:cNvPr id="13" name="Text 11"/>
          <p:cNvSpPr/>
          <p:nvPr/>
        </p:nvSpPr>
        <p:spPr>
          <a:xfrm>
            <a:off x="862727" y="6174105"/>
            <a:ext cx="2156936" cy="269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Optimised Performance</a:t>
            </a:r>
            <a:endParaRPr lang="en-US" sz="1650" dirty="0"/>
          </a:p>
        </p:txBody>
      </p:sp>
      <p:sp>
        <p:nvSpPr>
          <p:cNvPr id="14" name="Text 12"/>
          <p:cNvSpPr/>
          <p:nvPr/>
        </p:nvSpPr>
        <p:spPr>
          <a:xfrm>
            <a:off x="862727" y="6616303"/>
            <a:ext cx="6069449" cy="5519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Byte Runner is optimised for low resource usage and rapid loading times, with a total asset size under 2MB for quick access.</a:t>
            </a:r>
            <a:endParaRPr lang="en-US" sz="1350" dirty="0"/>
          </a:p>
        </p:txBody>
      </p:sp>
      <p:pic>
        <p:nvPicPr>
          <p:cNvPr id="1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33323" y="1466374"/>
            <a:ext cx="6414492" cy="641449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3657600" cy="823031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304824" y="444937"/>
            <a:ext cx="5804059" cy="5056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950"/>
              </a:lnSpc>
              <a:buNone/>
            </a:pPr>
            <a:r>
              <a:rPr lang="en-US" sz="3150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Why Byte Runner Captivates Players</a:t>
            </a:r>
            <a:endParaRPr lang="en-US" sz="31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4824" y="1193244"/>
            <a:ext cx="404455" cy="40445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304824" y="1799868"/>
            <a:ext cx="2022515" cy="2527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Addictive Loop</a:t>
            </a:r>
            <a:endParaRPr lang="en-US" sz="1550" dirty="0"/>
          </a:p>
        </p:txBody>
      </p:sp>
      <p:sp>
        <p:nvSpPr>
          <p:cNvPr id="6" name="Text 2"/>
          <p:cNvSpPr/>
          <p:nvPr/>
        </p:nvSpPr>
        <p:spPr>
          <a:xfrm>
            <a:off x="4304824" y="2149673"/>
            <a:ext cx="9678353" cy="2588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The "just one more run" gameplay loop is incredibly addictive, consistently driving player engagement and extended sessions.</a:t>
            </a:r>
            <a:endParaRPr lang="en-US" sz="12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4824" y="2812971"/>
            <a:ext cx="404455" cy="40445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304824" y="3419594"/>
            <a:ext cx="2022515" cy="2527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Simple Controls</a:t>
            </a:r>
            <a:endParaRPr lang="en-US" sz="1550" dirty="0"/>
          </a:p>
        </p:txBody>
      </p:sp>
      <p:sp>
        <p:nvSpPr>
          <p:cNvPr id="9" name="Text 4"/>
          <p:cNvSpPr/>
          <p:nvPr/>
        </p:nvSpPr>
        <p:spPr>
          <a:xfrm>
            <a:off x="4304824" y="3769400"/>
            <a:ext cx="9678353" cy="5176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With intuitive one-button controls, Byte Runner is accessible to players of all ages and skill levels, making it easy to pick up and play.</a:t>
            </a:r>
            <a:endParaRPr lang="en-US" sz="12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4824" y="4691539"/>
            <a:ext cx="404455" cy="40445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4304824" y="5298162"/>
            <a:ext cx="2022515" cy="2527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Appealing Aesthetics</a:t>
            </a:r>
            <a:endParaRPr lang="en-US" sz="1550" dirty="0"/>
          </a:p>
        </p:txBody>
      </p:sp>
      <p:sp>
        <p:nvSpPr>
          <p:cNvPr id="12" name="Text 6"/>
          <p:cNvSpPr/>
          <p:nvPr/>
        </p:nvSpPr>
        <p:spPr>
          <a:xfrm>
            <a:off x="4304824" y="5647968"/>
            <a:ext cx="9678353" cy="5176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The visually appealing pixel-art aesthetic combined with vibrant sound effects creates a deeply immersive and enjoyable experience.</a:t>
            </a:r>
            <a:endParaRPr lang="en-US" sz="12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04824" y="6570107"/>
            <a:ext cx="404455" cy="404455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4304824" y="7176730"/>
            <a:ext cx="2022515" cy="2527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Endless Replayability</a:t>
            </a:r>
            <a:endParaRPr lang="en-US" sz="1550" dirty="0"/>
          </a:p>
        </p:txBody>
      </p:sp>
      <p:sp>
        <p:nvSpPr>
          <p:cNvPr id="15" name="Text 8"/>
          <p:cNvSpPr/>
          <p:nvPr/>
        </p:nvSpPr>
        <p:spPr>
          <a:xfrm>
            <a:off x="4304824" y="7526536"/>
            <a:ext cx="9678353" cy="2588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Procedural generation, variable difficulty, and the high score chase provide endless replayability, ensuring long-term fun.</a:t>
            </a:r>
            <a:endParaRPr lang="en-US" sz="12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42818" y="441960"/>
            <a:ext cx="6369606" cy="5022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950"/>
              </a:lnSpc>
              <a:buNone/>
            </a:pPr>
            <a:r>
              <a:rPr lang="en-US" sz="3150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The Road Ahead: Expanding Byte Runner</a:t>
            </a:r>
            <a:endParaRPr lang="en-US" sz="3150" dirty="0"/>
          </a:p>
        </p:txBody>
      </p:sp>
      <p:sp>
        <p:nvSpPr>
          <p:cNvPr id="3" name="Text 1"/>
          <p:cNvSpPr/>
          <p:nvPr/>
        </p:nvSpPr>
        <p:spPr>
          <a:xfrm>
            <a:off x="642818" y="1329690"/>
            <a:ext cx="6476405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We have exciting plans for Byte Runner's future, focusing on continuous improvement and new content to keep the game fresh and engaging for our community.</a:t>
            </a:r>
            <a:endParaRPr lang="en-US" sz="1250" dirty="0"/>
          </a:p>
        </p:txBody>
      </p:sp>
      <p:sp>
        <p:nvSpPr>
          <p:cNvPr id="4" name="Shape 2"/>
          <p:cNvSpPr/>
          <p:nvPr/>
        </p:nvSpPr>
        <p:spPr>
          <a:xfrm>
            <a:off x="642818" y="2024777"/>
            <a:ext cx="361593" cy="361593"/>
          </a:xfrm>
          <a:prstGeom prst="roundRect">
            <a:avLst>
              <a:gd name="adj" fmla="val 6668"/>
            </a:avLst>
          </a:prstGeom>
          <a:solidFill>
            <a:srgbClr val="3E3E3E"/>
          </a:solidFill>
          <a:ln/>
        </p:spPr>
      </p:sp>
      <p:sp>
        <p:nvSpPr>
          <p:cNvPr id="5" name="Text 3"/>
          <p:cNvSpPr/>
          <p:nvPr/>
        </p:nvSpPr>
        <p:spPr>
          <a:xfrm>
            <a:off x="1165027" y="2080022"/>
            <a:ext cx="2009061" cy="2509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Future Updates</a:t>
            </a:r>
            <a:endParaRPr lang="en-US" sz="1550" dirty="0"/>
          </a:p>
        </p:txBody>
      </p:sp>
      <p:sp>
        <p:nvSpPr>
          <p:cNvPr id="6" name="Text 4"/>
          <p:cNvSpPr/>
          <p:nvPr/>
        </p:nvSpPr>
        <p:spPr>
          <a:xfrm>
            <a:off x="1165027" y="2491621"/>
            <a:ext cx="5954197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Introducing 2 new environments and 3 exciting power-ups, such as temporary invincibility and coin magnets, to enhance gameplay.</a:t>
            </a:r>
            <a:endParaRPr lang="en-US" sz="1250" dirty="0"/>
          </a:p>
        </p:txBody>
      </p:sp>
      <p:sp>
        <p:nvSpPr>
          <p:cNvPr id="7" name="Shape 5"/>
          <p:cNvSpPr/>
          <p:nvPr/>
        </p:nvSpPr>
        <p:spPr>
          <a:xfrm>
            <a:off x="642818" y="3327321"/>
            <a:ext cx="361593" cy="361593"/>
          </a:xfrm>
          <a:prstGeom prst="roundRect">
            <a:avLst>
              <a:gd name="adj" fmla="val 6668"/>
            </a:avLst>
          </a:prstGeom>
          <a:solidFill>
            <a:srgbClr val="3E3E3E"/>
          </a:solidFill>
          <a:ln/>
        </p:spPr>
      </p:sp>
      <p:sp>
        <p:nvSpPr>
          <p:cNvPr id="8" name="Text 6"/>
          <p:cNvSpPr/>
          <p:nvPr/>
        </p:nvSpPr>
        <p:spPr>
          <a:xfrm>
            <a:off x="1165027" y="3382566"/>
            <a:ext cx="2009061" cy="2509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Online Features</a:t>
            </a:r>
            <a:endParaRPr lang="en-US" sz="1550" dirty="0"/>
          </a:p>
        </p:txBody>
      </p:sp>
      <p:sp>
        <p:nvSpPr>
          <p:cNvPr id="9" name="Text 7"/>
          <p:cNvSpPr/>
          <p:nvPr/>
        </p:nvSpPr>
        <p:spPr>
          <a:xfrm>
            <a:off x="1165027" y="3794165"/>
            <a:ext cx="5954197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Exploring potential for online leaderboards and social sharing features, leveraging third-party APIs to foster a competitive community.</a:t>
            </a:r>
            <a:endParaRPr lang="en-US" sz="1250" dirty="0"/>
          </a:p>
        </p:txBody>
      </p:sp>
      <p:sp>
        <p:nvSpPr>
          <p:cNvPr id="10" name="Shape 8"/>
          <p:cNvSpPr/>
          <p:nvPr/>
        </p:nvSpPr>
        <p:spPr>
          <a:xfrm>
            <a:off x="642818" y="4629864"/>
            <a:ext cx="361593" cy="361593"/>
          </a:xfrm>
          <a:prstGeom prst="roundRect">
            <a:avLst>
              <a:gd name="adj" fmla="val 6668"/>
            </a:avLst>
          </a:prstGeom>
          <a:solidFill>
            <a:srgbClr val="3E3E3E"/>
          </a:solidFill>
          <a:ln/>
        </p:spPr>
      </p:sp>
      <p:sp>
        <p:nvSpPr>
          <p:cNvPr id="11" name="Text 9"/>
          <p:cNvSpPr/>
          <p:nvPr/>
        </p:nvSpPr>
        <p:spPr>
          <a:xfrm>
            <a:off x="1165027" y="4685109"/>
            <a:ext cx="2009061" cy="2509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Mobile Deployment</a:t>
            </a:r>
            <a:endParaRPr lang="en-US" sz="1550" dirty="0"/>
          </a:p>
        </p:txBody>
      </p:sp>
      <p:sp>
        <p:nvSpPr>
          <p:cNvPr id="12" name="Text 10"/>
          <p:cNvSpPr/>
          <p:nvPr/>
        </p:nvSpPr>
        <p:spPr>
          <a:xfrm>
            <a:off x="1165027" y="5096708"/>
            <a:ext cx="5954197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Investigating mobile app store deployment options via frameworks like Cordova or Electron, bringing Byte Runner to a wider audience.</a:t>
            </a:r>
            <a:endParaRPr lang="en-US" sz="1250" dirty="0"/>
          </a:p>
        </p:txBody>
      </p:sp>
      <p:sp>
        <p:nvSpPr>
          <p:cNvPr id="13" name="Shape 11"/>
          <p:cNvSpPr/>
          <p:nvPr/>
        </p:nvSpPr>
        <p:spPr>
          <a:xfrm>
            <a:off x="642818" y="5932408"/>
            <a:ext cx="361593" cy="361593"/>
          </a:xfrm>
          <a:prstGeom prst="roundRect">
            <a:avLst>
              <a:gd name="adj" fmla="val 6668"/>
            </a:avLst>
          </a:prstGeom>
          <a:solidFill>
            <a:srgbClr val="3E3E3E"/>
          </a:solidFill>
          <a:ln/>
        </p:spPr>
      </p:sp>
      <p:sp>
        <p:nvSpPr>
          <p:cNvPr id="14" name="Text 12"/>
          <p:cNvSpPr/>
          <p:nvPr/>
        </p:nvSpPr>
        <p:spPr>
          <a:xfrm>
            <a:off x="1165027" y="5987653"/>
            <a:ext cx="2009061" cy="2509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Community Driven</a:t>
            </a:r>
            <a:endParaRPr lang="en-US" sz="1550" dirty="0"/>
          </a:p>
        </p:txBody>
      </p:sp>
      <p:sp>
        <p:nvSpPr>
          <p:cNvPr id="15" name="Text 13"/>
          <p:cNvSpPr/>
          <p:nvPr/>
        </p:nvSpPr>
        <p:spPr>
          <a:xfrm>
            <a:off x="1165027" y="6399252"/>
            <a:ext cx="5954197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Committed to community feedback-driven development for continuous improvements and the creation of new, player-requested content.</a:t>
            </a:r>
            <a:endParaRPr lang="en-US" sz="1250" dirty="0"/>
          </a:p>
        </p:txBody>
      </p:sp>
      <p:pic>
        <p:nvPicPr>
          <p:cNvPr id="1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18797" y="1365885"/>
            <a:ext cx="6476405" cy="647640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2025-06-26T18:15:36Z</dcterms:created>
  <dcterms:modified xsi:type="dcterms:W3CDTF">2025-06-26T18:15:36Z</dcterms:modified>
</cp:coreProperties>
</file>